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B0D"/>
    <a:srgbClr val="E7D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79391" autoAdjust="0"/>
  </p:normalViewPr>
  <p:slideViewPr>
    <p:cSldViewPr snapToGrid="0">
      <p:cViewPr varScale="1">
        <p:scale>
          <a:sx n="91" d="100"/>
          <a:sy n="91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C58A6-66C5-4B6F-9D86-F50794E0064C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9250-0CA8-4F7A-BC47-C956481C3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735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오늘은 </a:t>
            </a:r>
            <a:r>
              <a:rPr lang="en-US" altLang="ko-KR" dirty="0" err="1"/>
              <a:t>sns</a:t>
            </a:r>
            <a:r>
              <a:rPr lang="ko-KR" altLang="en-US" dirty="0"/>
              <a:t>에서 다루는 광고 소재에 대해 설명해드리려 합니다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1861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또한 할인 이벤트나 세일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기간등을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재미있게 녹여낸 소재를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영상화함으로써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사람들의 이목 역시 끌 수 있습니다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영상 속에 나온 제품이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어느정도의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퀄리티가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있어보이고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게다가 기간 한정 이벤트까지 진행한다고 하면 다들 한번쯤은 궁금해서라도 들어가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보시잖아요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바로 그 점을 적극 활용하는 겁니다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6085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528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이상으로 이번엔 영상을 활용한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SNS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에서의 빛을 발할 수 있는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크이에이티브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한 광고 소재에 대해 다뤄보았습니다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감사합니다 </a:t>
            </a:r>
            <a:r>
              <a:rPr lang="en-US" altLang="ko-KR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:) 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440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아무리 노력해도 내가 만드는 광고소재마다 잘 </a:t>
            </a:r>
            <a:r>
              <a:rPr lang="ko-KR" altLang="en-US" dirty="0" err="1"/>
              <a:t>안팔리신다구요</a:t>
            </a:r>
            <a:r>
              <a:rPr lang="en-US" altLang="ko-KR" dirty="0"/>
              <a:t>?</a:t>
            </a:r>
          </a:p>
          <a:p>
            <a:r>
              <a:rPr lang="ko-KR" altLang="en-US" dirty="0"/>
              <a:t>이렇게 생각해보신 분들이 꽤나 있을 것 같아 그러신 분들을 위해 오늘 어떻게 하면 </a:t>
            </a:r>
            <a:r>
              <a:rPr lang="ko-KR" altLang="en-US" dirty="0" err="1"/>
              <a:t>잘팔리는</a:t>
            </a:r>
            <a:r>
              <a:rPr lang="ko-KR" altLang="en-US" dirty="0"/>
              <a:t> </a:t>
            </a:r>
            <a:r>
              <a:rPr lang="en-US" altLang="ko-KR" dirty="0"/>
              <a:t>, </a:t>
            </a:r>
            <a:r>
              <a:rPr lang="ko-KR" altLang="en-US" dirty="0"/>
              <a:t>획기적인  </a:t>
            </a:r>
            <a:r>
              <a:rPr lang="en-US" altLang="ko-KR" dirty="0"/>
              <a:t>”</a:t>
            </a:r>
            <a:r>
              <a:rPr lang="ko-KR" altLang="en-US" dirty="0"/>
              <a:t>광고소재</a:t>
            </a:r>
            <a:r>
              <a:rPr lang="en-US" altLang="ko-KR" dirty="0"/>
              <a:t>”</a:t>
            </a:r>
            <a:r>
              <a:rPr lang="ko-KR" altLang="en-US" dirty="0"/>
              <a:t>를 만들 수 있는지에 대해 </a:t>
            </a:r>
            <a:r>
              <a:rPr lang="ko-KR" altLang="en-US" dirty="0" err="1"/>
              <a:t>말해보려합니다</a:t>
            </a:r>
            <a:r>
              <a:rPr lang="en-US" altLang="ko-KR" dirty="0"/>
              <a:t>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249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타겟팅 광고 효과 이전만큼은 아니다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</a:p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b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타겟팅을 기반으로 한 광고는 기존에 수년간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광고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하면 빠질 수 없는 요소라고 생각되고 있었는데요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그만큼 타겟팅 광고 퍼포먼스는 각각의 광고에 맞는 성별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연령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관심사 등으로 주요 타겟층을 설정하고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그러한 조건에 부합되는 사람들에게만 광고를 노출시켜 보다 높은 효율성을 자랑하는 광고였죠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불필요한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사람들에게까지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광고를 노출시키지 않아도 되어 불필요한 누수를 절감시키고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잠재 소비자가 될 가능성이 높은 사람들에게만 광고를 노출시켜 브랜딩과 전환율을 상승시킬 수  있다는 것이 가장 큰 장점이었습니다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그런데 여기서 뭐가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문제냐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559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2021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 중순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애플은 지난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iOS14.5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업데이트를 통해 프라이버시 정책을 강화하게 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말이 무슨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말이냐하면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광고 목적으로 이용자 데이터를 추적할 경우 이용자의 동의를 필히 얻도록 강제한 것 인데요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물론 이용자들의 입장에서는 본인의 의사가 단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도 반영되지 않은 광고들에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쉴새없이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노출되는 것을 미연에 방지할 수 있으니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더할 나위 없이 반가운 소식이었습니다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개인정보 자기 통제권이 한층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강화되는데가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더불어 따라다니는 맞춤형 광고에 대한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피로감이 줄어들기 때문이죠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 반면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마케터들과 광고주들의 고민은 늘어만 갔습니다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광고의 경우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맞춤형 광고 매출 비중이 높은 탓인데요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이에 기업들은 다양한 방식으로 이용자의 동의를 높일 방법을 강구하고는 있지만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사실 이용자들이 데이터 추적을 쉽게 허용하지는 않을 것으로 보여지기에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현재 타겟팅 광고의 효과를 기대하기엔 어려운 부분이 많은 것으로 보여지고 있는 상황입니다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실제로도 애플이 위 정책을 실행한지 반기가 지났을 즈음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정보통신기획평가원이 발행한 보고서에 따르면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앱추적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투명성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기능이 도입된 뒤로 이용자 중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90%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가 자신의 데이터를  추적할 수 없도록 선택했다고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130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말이 무슨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말이냐하면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광고 목적으로 이용자 데이터를 추적할 경우 이용자의 동의를 필히 얻도록 강제한 것 인데요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물론 이용자들의 입장에서는 본인의 의사가 단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도 반영되지 않은 광고들에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쉴새없이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노출되는 것을 미연에 방지할 수 있으니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더할 나위 없이 반가운 소식이었습니다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개인정보 자기 통제권이 한층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강화되는데가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더불어 따라다니는 맞춤형 광고에 대한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피로감이 줄어들기 때문이죠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 반면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마케터들과 광고주들의 고민은 늘어만 갔습니다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광고의 경우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맞춤형 광고 매출 비중이 높은 탓인데요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이에 기업들은 다양한 방식으로 이용자의 동의를 높일 방법을 강구하고는 있지만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사실 이용자들이 데이터 추적을 쉽게 허용하지는 않을 것으로 보여지기에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현재 타겟팅 광고의 효과를 기대하기엔 어려운 부분이 많은 것으로 보여지고 있는 상황입니다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실제로도 애플이 위 정책을 실행한지 반기가 지났을 즈음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정보통신기획평가원이 발행한 보고서에 따르면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앱추적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투명성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기능이 도입된 뒤로 이용자 중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90%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가 자신의 데이터를  추적할 수 없도록 선택했다고 합니다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333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그러면 이 좋은 타겟팅 광고에서 이전만큼의 효과를 보기 어렵다면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현재 시점의 우리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신경써야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할 부분은 바로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광고 소재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입니다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남들과 똑같은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너무나도 뻔한 그런 소재가 아닌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크리에이티브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한 광고를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만들어야하는데요</a:t>
            </a:r>
            <a:endParaRPr lang="ko-KR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b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ko-KR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ko-K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'</a:t>
            </a:r>
            <a:r>
              <a:rPr lang="ko-KR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크리에이티브</a:t>
            </a:r>
            <a:r>
              <a:rPr lang="en-US" altLang="ko-K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 </a:t>
            </a:r>
            <a:r>
              <a:rPr lang="ko-KR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한 광고는 대체 어떻게 만드는 걸까요</a:t>
            </a:r>
            <a:r>
              <a:rPr lang="en-US" altLang="ko-K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ko-KR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1527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자 아래 두 화면은 똑같이 제목도 내용도 모르는 상태이지만 동일한 내용을 갖고있는 영상입니다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여러분은 아래 두 개의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영상중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어떤 영상을 먼저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클릭하실건가요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화면은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CCTV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속에서 어딘가 수상하고 음산한 분위기를 풍기는 검은 사람 형태가 보이고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화면은 검은 화면에 큼지막한 타이틀이 적혀져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있는것을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볼 수 있는데요  </a:t>
            </a:r>
          </a:p>
          <a:p>
            <a:b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만약에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화면에 적혀져 있는 글귀가 여러분의 흥미를 끌 만한 주제였다면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'B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를 보겠다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라고 하실 분도 많으시겠지만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대부분의 사람들은 초반에 자신의 흥미를 끄는 소재가 아니라면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화면 같이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후킹이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가능한 첫 화면을 클릭할 가능성이 더 높습니다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흔히들 영상을 시청하다가 혹은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SNS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를 하는 도중에 의도치 않게 다양한 광고들을 접하게 되는데 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 모든 광고 관련 영상들을 끝까지 다 보시는 분이 계시나요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보통은 첫 화면에서 내가 흥미로워 하는 부분이거나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뒷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내용이 궁금해지면 나도 모르게 끝까지 </a:t>
            </a:r>
          </a:p>
          <a:p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보게되는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자기 자신을 발견하곤 하죠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따라서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영상 형태의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SNS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광고는 첫 화면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첫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몇초에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사람들을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혹 하게 할 만한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후킹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요소들을 빼놓을 수 없습니다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694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요즘은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숏폼의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시대라고 말해도 과언이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아닐정도로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유튜브나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SNS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짧은 형태의 영상으로 광고가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제작되어있는것을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볼 수 있습니다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그렇다면 당연히 광고 또한 현재 트렌드에 맞춰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나가야겠죠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b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altLang="ko-K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실제로 하루하루 바삐 살아가는 사람들은 아무리 퀄리티가 좋은 광고 영상이라도 영상 길이가 길수록 광고를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 보기도 전에 이탈하는 사람들이 많아져서 자칫 시청하는 사람에게 피로감이나 거부감을 심어줄 수도 있습니다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우리 브랜드를 널리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각인시키기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위해서 집행한 광고 때문에 오히려 브랜드에 대한 사람들의 인식이 나빠진다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 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그건 너무 억울하지 않을까요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 </a:t>
            </a:r>
          </a:p>
          <a:p>
            <a:endParaRPr lang="en-US" altLang="ko-KR" dirty="0"/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많은 사람들에게 노출시키는 것에 집중하는 것도 좋지만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노출시킨 사람들에게 </a:t>
            </a:r>
          </a:p>
          <a:p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브랜드에 대해 어떤 점을 강조하고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싶은지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소구점을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확실히 파악하여 빠르고 명확하게 이미지를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각인시킬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필요가 있습니다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464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유튜브나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SNS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들을 보면  가끔은 광고인지도 모를 정도로 진짜 생생한 후기 영상들을 많이 볼 수 있습니다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endParaRPr lang="en-US" altLang="ko-K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예를 들어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이게 된다고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?", "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맛있게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식단하는법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바로이거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!"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등과 같은 흥미로운 제목과 함께 어떠한 제품을 사용하는 짧은 동영상을 올려 사람들에게 그 해당 제품과 브랜드를  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노출시킬뿐만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아니라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더불어 시청자들에게 해당 제품의 활용법과 장점 어필까지 할 수 있다는 점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 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F59250-0CA8-4F7A-BC47-C956481C39EE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541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E0BB7D-64F3-4003-9913-34515379A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BDC6615-A20C-4C2A-8151-AD7669961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57BDEA-DD7C-440A-9923-B8095D6C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7009A2-8D23-40FD-B85C-8CF27BB9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9903C4-8271-4D1C-BB96-195E0BFE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50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B3E8CA-89CC-4509-AC57-AA4F44097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4EBFE11-5453-40DD-A4EB-B4ED42BF7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092885-3BC9-4694-904A-00ECABA0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143889-1BFB-4C3F-BD32-00063171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56C9B1-46B7-45E6-800E-5C94DCCD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43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0886BFB-738A-407E-B881-4ED70E8FA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6CFF57D-165C-4E2D-B136-E7E04E418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6C57EC0-18E1-4C84-8972-21DB97C8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2D91A7-A099-43B2-AB67-D194F8B51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FCE423-48AA-435F-812F-4147F28C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526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A324AD-6756-4AE1-A213-4790915FF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2FB1523-7A5B-4843-B753-5FD2FC7B1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6237B4-7768-4459-BC2A-F3C77EA9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209ECF-4E32-4F69-A58E-AE94F3F5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3DD4EB-7D08-4507-B2AC-DE559C30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85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38D4CC-BA45-4D27-BB6B-1E72F1E6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33C3AAF-5DB5-40F2-8F32-5089F09C9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57A735-44BE-4EF3-9D87-31FE5AE40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C14056-BE2F-4AB8-AF6C-37E7F791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034434-617F-4AD8-B28C-3D5EEEF86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404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5D1BD4-FD47-4DE2-80D3-222713C8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E2517D-23D6-4D70-9B3F-B121F37CD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B574DA1-995F-4448-AA61-7EE7964C9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208E816-8222-4B96-B010-1E1F466B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600E39-7D7A-4A33-8CEF-CAE1857E7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114B84-6DD2-41B9-B2E6-877FFE0D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60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FD7231-38EB-4F5C-AE5B-5F7A132C3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B16DDDD-DD1B-4497-97B1-354ADA5A5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B501C8C-85A9-4618-A047-C34C3C99A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5A5098E-EDB2-4DBF-BC0F-7A428A623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CAC5A66-976D-4A4E-B66D-2C2C932C5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046B880-E8EF-463E-9520-BB891632C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4D0D8CB-FBCB-4EEF-939E-D919E8B85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DDB6B5D-04AC-401E-9868-F6BBCED7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47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E7EC15-11AE-4F1D-830D-E7BF21E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1B665CF-BFC3-46CC-A6DD-D0FE240C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0911C3-B2EB-4799-86F9-874CC885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A45817F-DE48-40DA-930B-CDF4B5D1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82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E26319C-480A-4BD7-81A1-725DEF94F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EC1196-9AF0-42A2-8943-3FAB76E1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008A057-6FF1-4121-A29B-C396E8B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750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91DC48-3FB9-4756-B9DF-58431C24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369B33-D5C5-4194-A1FA-EDAF53002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2A7CA13-5D1B-4C52-A1A5-F52D2F9C7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E03C32-5976-4AD3-B54D-05C86D28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EDCFF1-774F-4E1D-817F-0831ACDB2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4F428D9-F10D-4E41-9098-9CB900D7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45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65DA4B-0E41-418B-992A-35E6AE9C3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F581223-05A0-4A87-9660-8CD328526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193FB48-0A6A-4F00-8BFD-B5735996A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C1F24CC-1530-409E-8963-001B0A4D1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2278B4-AAF8-420E-831B-8C12E483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3420A73-CFCC-427C-9714-37F47BC0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680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2922DC0-9981-4B2A-97D5-5F583175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12793E-DDB1-40E0-9DCC-5C92728DB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06A636-C639-4212-8AB4-1AA023D43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5F1FC-D0E6-4017-8CD6-1D0939A64648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16DC20-E99F-44F8-BBCA-4C49D7521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66D65C-252D-4401-9933-91C42FE4E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9072-60D2-4DBE-A596-7E93439749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875539-8959-48B4-86AF-973E9B917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15978"/>
            <a:ext cx="9440411" cy="26946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66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광고 소재</a:t>
            </a:r>
            <a:r>
              <a:rPr lang="en-US" altLang="ko-KR" sz="66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32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–</a:t>
            </a:r>
            <a:r>
              <a:rPr lang="en-US" altLang="ko-KR" sz="40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32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SNS</a:t>
            </a:r>
            <a:r>
              <a:rPr lang="ko-KR" altLang="en-US" sz="32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편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6135695-EABC-4910-B675-14B4FDB05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5849" y="4110606"/>
            <a:ext cx="9144000" cy="1655762"/>
          </a:xfrm>
        </p:spPr>
        <p:txBody>
          <a:bodyPr anchor="b"/>
          <a:lstStyle/>
          <a:p>
            <a:pPr algn="r"/>
            <a:r>
              <a:rPr lang="ko-KR" altLang="en-US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광고컨설팅본부 </a:t>
            </a:r>
            <a:r>
              <a:rPr lang="en-US" altLang="ko-KR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ko-KR" altLang="en-US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팀 </a:t>
            </a:r>
            <a:r>
              <a:rPr lang="ko-KR" altLang="en-US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최조원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400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9604F9-9F75-49E2-BC6A-5B152C06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/>
              <a:t>3. </a:t>
            </a:r>
            <a:r>
              <a:rPr lang="ko-KR" altLang="en-US" sz="4000" b="1" dirty="0"/>
              <a:t>진짜보다 진짜같은 </a:t>
            </a:r>
            <a:r>
              <a:rPr lang="en-US" altLang="ko-KR" sz="4000" b="1" dirty="0"/>
              <a:t>! </a:t>
            </a:r>
            <a:r>
              <a:rPr lang="en-US" altLang="ko-KR" sz="4800" b="1" dirty="0">
                <a:solidFill>
                  <a:srgbClr val="C00000"/>
                </a:solidFill>
              </a:rPr>
              <a:t>REAL</a:t>
            </a:r>
            <a:r>
              <a:rPr lang="en-US" altLang="ko-KR" sz="4000" b="1" dirty="0"/>
              <a:t> </a:t>
            </a:r>
            <a:r>
              <a:rPr lang="ko-KR" altLang="en-US" sz="4000" b="1" dirty="0"/>
              <a:t>그 자체</a:t>
            </a:r>
            <a:r>
              <a:rPr lang="en-US" altLang="ko-KR" sz="4000" b="1" dirty="0"/>
              <a:t>.</a:t>
            </a:r>
            <a:endParaRPr lang="ko-KR" altLang="en-US" sz="4000" b="1" dirty="0"/>
          </a:p>
        </p:txBody>
      </p:sp>
      <p:pic>
        <p:nvPicPr>
          <p:cNvPr id="4098" name="Picture 2" descr="987828277_1673410215.6634.png">
            <a:extLst>
              <a:ext uri="{FF2B5EF4-FFF2-40B4-BE49-F238E27FC236}">
                <a16:creationId xmlns:a16="http://schemas.microsoft.com/office/drawing/2014/main" id="{0321D42B-C684-4E54-8BF0-541838BAE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438" y="1690689"/>
            <a:ext cx="2613449" cy="463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987828277_1673410290.2496.png">
            <a:extLst>
              <a:ext uri="{FF2B5EF4-FFF2-40B4-BE49-F238E27FC236}">
                <a16:creationId xmlns:a16="http://schemas.microsoft.com/office/drawing/2014/main" id="{C5921C39-2CFB-472D-BF61-67E192DF4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876" y="1690689"/>
            <a:ext cx="2607932" cy="463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987828277_1673410367.9393.png">
            <a:extLst>
              <a:ext uri="{FF2B5EF4-FFF2-40B4-BE49-F238E27FC236}">
                <a16:creationId xmlns:a16="http://schemas.microsoft.com/office/drawing/2014/main" id="{FA059874-A36A-41F3-BE13-249EC869C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797" y="1690765"/>
            <a:ext cx="2607932" cy="463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타원 13">
            <a:extLst>
              <a:ext uri="{FF2B5EF4-FFF2-40B4-BE49-F238E27FC236}">
                <a16:creationId xmlns:a16="http://schemas.microsoft.com/office/drawing/2014/main" id="{8C79C99D-FC66-4B85-B4F6-465AD326AFA9}"/>
              </a:ext>
            </a:extLst>
          </p:cNvPr>
          <p:cNvSpPr/>
          <p:nvPr/>
        </p:nvSpPr>
        <p:spPr>
          <a:xfrm>
            <a:off x="1413438" y="3541986"/>
            <a:ext cx="2524204" cy="44143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연결선: 구부러짐 14">
            <a:extLst>
              <a:ext uri="{FF2B5EF4-FFF2-40B4-BE49-F238E27FC236}">
                <a16:creationId xmlns:a16="http://schemas.microsoft.com/office/drawing/2014/main" id="{49752E1E-7989-4916-8CE7-A936187F0F27}"/>
              </a:ext>
            </a:extLst>
          </p:cNvPr>
          <p:cNvCxnSpPr>
            <a:cxnSpLocks/>
            <a:stCxn id="14" idx="2"/>
            <a:endCxn id="21" idx="2"/>
          </p:cNvCxnSpPr>
          <p:nvPr/>
        </p:nvCxnSpPr>
        <p:spPr>
          <a:xfrm rot="10800000">
            <a:off x="959008" y="2957520"/>
            <a:ext cx="454431" cy="805184"/>
          </a:xfrm>
          <a:prstGeom prst="curvedConnector2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2D5D74F-3826-4D4B-B463-4101B55FB6F9}"/>
              </a:ext>
            </a:extLst>
          </p:cNvPr>
          <p:cNvSpPr txBox="1"/>
          <p:nvPr/>
        </p:nvSpPr>
        <p:spPr>
          <a:xfrm>
            <a:off x="15642" y="2174164"/>
            <a:ext cx="1886730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C00000"/>
                </a:solidFill>
              </a:rPr>
              <a:t>할인 이벤트로 </a:t>
            </a:r>
            <a:endParaRPr lang="en-US" altLang="ko-KR" sz="16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C00000"/>
                </a:solidFill>
              </a:rPr>
              <a:t>“</a:t>
            </a:r>
            <a:r>
              <a:rPr lang="ko-KR" altLang="en-US" sz="1600" b="1" dirty="0">
                <a:solidFill>
                  <a:srgbClr val="C00000"/>
                </a:solidFill>
              </a:rPr>
              <a:t>이목 집중</a:t>
            </a:r>
            <a:r>
              <a:rPr lang="en-US" altLang="ko-KR" sz="1600" b="1" dirty="0">
                <a:solidFill>
                  <a:srgbClr val="C00000"/>
                </a:solidFill>
              </a:rPr>
              <a:t>”</a:t>
            </a:r>
            <a:endParaRPr lang="ko-KR" altLang="en-US" sz="1600" b="1" dirty="0">
              <a:solidFill>
                <a:srgbClr val="C00000"/>
              </a:solidFill>
            </a:endParaRPr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BACCD587-5955-44BA-AFE7-7F1569329402}"/>
              </a:ext>
            </a:extLst>
          </p:cNvPr>
          <p:cNvSpPr/>
          <p:nvPr/>
        </p:nvSpPr>
        <p:spPr>
          <a:xfrm>
            <a:off x="4723280" y="5754413"/>
            <a:ext cx="2713527" cy="467711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E8EA34F8-0FFB-45B6-9FB1-6BF11B9D3A95}"/>
              </a:ext>
            </a:extLst>
          </p:cNvPr>
          <p:cNvSpPr/>
          <p:nvPr/>
        </p:nvSpPr>
        <p:spPr>
          <a:xfrm>
            <a:off x="8015505" y="3697923"/>
            <a:ext cx="2074426" cy="123143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377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4AC67D-6133-4E00-9D51-B0A606B0995F}"/>
              </a:ext>
            </a:extLst>
          </p:cNvPr>
          <p:cNvSpPr txBox="1"/>
          <p:nvPr/>
        </p:nvSpPr>
        <p:spPr>
          <a:xfrm>
            <a:off x="746234" y="1797269"/>
            <a:ext cx="109307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1.</a:t>
            </a:r>
            <a:r>
              <a:rPr lang="en-US" altLang="ko-KR" sz="2400" b="1" dirty="0"/>
              <a:t>  </a:t>
            </a:r>
            <a:r>
              <a:rPr lang="en-US" altLang="ko-KR" sz="2600" b="1" dirty="0">
                <a:highlight>
                  <a:srgbClr val="FFFF00"/>
                </a:highlight>
              </a:rPr>
              <a:t>Hooking </a:t>
            </a:r>
            <a:r>
              <a:rPr lang="ko-KR" altLang="en-US" sz="2600" b="1" dirty="0">
                <a:highlight>
                  <a:srgbClr val="FFFF00"/>
                </a:highlight>
              </a:rPr>
              <a:t>가능한 요소</a:t>
            </a:r>
            <a:r>
              <a:rPr lang="ko-KR" altLang="en-US" sz="2400" b="1" dirty="0"/>
              <a:t>들로 첫 화면에서 사람들의 시선을 사로잡아라 </a:t>
            </a:r>
            <a:r>
              <a:rPr lang="en-US" altLang="ko-KR" sz="2400" b="1" dirty="0"/>
              <a:t>!</a:t>
            </a:r>
            <a:endParaRPr lang="ko-KR" altLang="en-US" sz="2400" dirty="0"/>
          </a:p>
          <a:p>
            <a:br>
              <a:rPr lang="ko-KR" altLang="en-US" sz="2400" b="1" dirty="0"/>
            </a:br>
            <a:endParaRPr lang="ko-KR" alt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C94329-0579-44E0-B3F4-C969E24B3851}"/>
              </a:ext>
            </a:extLst>
          </p:cNvPr>
          <p:cNvSpPr txBox="1"/>
          <p:nvPr/>
        </p:nvSpPr>
        <p:spPr>
          <a:xfrm>
            <a:off x="746234" y="3260238"/>
            <a:ext cx="109307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2. </a:t>
            </a:r>
            <a:r>
              <a:rPr lang="ko-KR" altLang="en-US" sz="2400" b="1" dirty="0"/>
              <a:t>요즘은 </a:t>
            </a:r>
            <a:r>
              <a:rPr lang="en-US" altLang="ko-KR" sz="2600" b="1" dirty="0">
                <a:highlight>
                  <a:srgbClr val="FFFF00"/>
                </a:highlight>
              </a:rPr>
              <a:t>Short Form</a:t>
            </a:r>
            <a:r>
              <a:rPr lang="ko-KR" altLang="en-US" sz="2400" b="1" dirty="0"/>
              <a:t>의 시대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사람들이 지루할 틈이 없게 함축적으로 표현 </a:t>
            </a:r>
            <a:r>
              <a:rPr lang="en-US" altLang="ko-KR" sz="2400" b="1" dirty="0"/>
              <a:t>!</a:t>
            </a:r>
            <a:br>
              <a:rPr lang="ko-KR" altLang="en-US" sz="3200" b="1" dirty="0"/>
            </a:br>
            <a:endParaRPr lang="ko-KR" alt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AF0BA5-7842-48FE-9B23-6EA37F8CB084}"/>
              </a:ext>
            </a:extLst>
          </p:cNvPr>
          <p:cNvSpPr txBox="1"/>
          <p:nvPr/>
        </p:nvSpPr>
        <p:spPr>
          <a:xfrm>
            <a:off x="746234" y="4667890"/>
            <a:ext cx="1093075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3. </a:t>
            </a:r>
            <a:r>
              <a:rPr lang="ko-KR" altLang="en-US" sz="2400" b="1" dirty="0"/>
              <a:t>진짜보다 더 진짜 같게</a:t>
            </a:r>
            <a:r>
              <a:rPr lang="en-US" altLang="ko-KR" sz="2400" b="1" dirty="0"/>
              <a:t>, </a:t>
            </a:r>
            <a:r>
              <a:rPr lang="en-US" altLang="ko-KR" sz="2600" b="1" dirty="0">
                <a:highlight>
                  <a:srgbClr val="FFFF00"/>
                </a:highlight>
              </a:rPr>
              <a:t>Real</a:t>
            </a:r>
            <a:r>
              <a:rPr lang="ko-KR" altLang="en-US" sz="2600" b="1" dirty="0">
                <a:highlight>
                  <a:srgbClr val="FFFF00"/>
                </a:highlight>
              </a:rPr>
              <a:t>한 후기</a:t>
            </a:r>
            <a:r>
              <a:rPr lang="ko-KR" altLang="en-US" sz="2400" b="1" dirty="0"/>
              <a:t>를 영상에 녹여내라 </a:t>
            </a:r>
            <a:r>
              <a:rPr lang="en-US" altLang="ko-KR" sz="2400" b="1" dirty="0"/>
              <a:t>!</a:t>
            </a:r>
            <a:endParaRPr lang="ko-KR" altLang="en-US" sz="2400" dirty="0"/>
          </a:p>
          <a:p>
            <a:br>
              <a:rPr lang="ko-KR" altLang="en-US" sz="2400" dirty="0"/>
            </a:br>
            <a:br>
              <a:rPr lang="ko-KR" altLang="en-US" sz="3200" b="1" dirty="0"/>
            </a:b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535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6D913-C0BA-47B9-BBE9-14A3C4C95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2197"/>
            <a:ext cx="10515600" cy="39336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광고컨설팅본부 </a:t>
            </a:r>
            <a:r>
              <a:rPr lang="en-US" altLang="ko-KR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</a:t>
            </a:r>
            <a:r>
              <a:rPr lang="ko-KR" altLang="en-US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팀</a:t>
            </a:r>
            <a:br>
              <a:rPr lang="en-US" altLang="ko-KR" sz="7200" b="1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</a:br>
            <a:r>
              <a:rPr lang="ko-KR" altLang="en-US" sz="72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최조원</a:t>
            </a:r>
            <a:r>
              <a:rPr lang="ko-KR" altLang="en-US" sz="7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en-US" altLang="ko-KR" sz="5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AE</a:t>
            </a:r>
            <a:br>
              <a:rPr lang="en-US" altLang="ko-KR" sz="6000" b="1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</a:br>
            <a:r>
              <a:rPr lang="en-US" altLang="ko-KR" sz="20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Tel. 02 6049 4294</a:t>
            </a:r>
            <a:br>
              <a:rPr lang="en-US" altLang="ko-KR" sz="20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</a:br>
            <a:r>
              <a:rPr lang="en-US" altLang="ko-KR" sz="20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Mobile. 010.4022.5279</a:t>
            </a:r>
            <a:br>
              <a:rPr lang="en-US" altLang="ko-KR" sz="20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</a:br>
            <a:r>
              <a:rPr lang="en-US" altLang="ko-KR" sz="20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E-mail. cjw98@ampm.co.kr</a:t>
            </a:r>
            <a:endParaRPr lang="en-US" altLang="ko-KR" sz="2500" b="1" dirty="0">
              <a:solidFill>
                <a:schemeClr val="accent1">
                  <a:lumMod val="75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3175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875539-8959-48B4-86AF-973E9B917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777" y="1726370"/>
            <a:ext cx="9440411" cy="269462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내 광고소재</a:t>
            </a:r>
            <a:r>
              <a:rPr lang="en-US" altLang="ko-KR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,</a:t>
            </a:r>
            <a:r>
              <a:rPr lang="ko-KR" altLang="en-US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br>
              <a:rPr lang="en-US" altLang="ko-KR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</a:br>
            <a:r>
              <a:rPr lang="en-US" altLang="ko-KR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     </a:t>
            </a:r>
            <a:r>
              <a:rPr lang="ko-KR" altLang="en-US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뭐가 문제일까</a:t>
            </a:r>
            <a:r>
              <a:rPr lang="en-US" altLang="ko-KR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?</a:t>
            </a:r>
            <a:r>
              <a:rPr lang="ko-KR" altLang="en-US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endParaRPr lang="ko-KR" altLang="en-US" sz="2800" dirty="0"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943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FF8ED8-98B9-44A4-85C4-C89AE3188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514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ko-KR" sz="5400" b="1" dirty="0"/>
              <a:t>Targeting </a:t>
            </a:r>
            <a:r>
              <a:rPr lang="ko-KR" altLang="en-US" sz="5400" b="1" dirty="0"/>
              <a:t>효과</a:t>
            </a:r>
            <a:r>
              <a:rPr lang="en-US" altLang="ko-KR" sz="5400" b="1" dirty="0"/>
              <a:t>. .</a:t>
            </a:r>
            <a:endParaRPr lang="ko-KR" altLang="en-US" sz="5400" b="1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22A3C542-42E6-45A0-B0D6-07089665ADB5}"/>
              </a:ext>
            </a:extLst>
          </p:cNvPr>
          <p:cNvSpPr txBox="1">
            <a:spLocks/>
          </p:cNvSpPr>
          <p:nvPr/>
        </p:nvSpPr>
        <p:spPr>
          <a:xfrm>
            <a:off x="5260427" y="3555014"/>
            <a:ext cx="6093373" cy="17316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b="1" dirty="0"/>
              <a:t>예전보다는 </a:t>
            </a:r>
            <a:r>
              <a:rPr lang="ko-KR" altLang="en-US" sz="6000" b="1" dirty="0"/>
              <a:t>별 로</a:t>
            </a:r>
            <a:r>
              <a:rPr lang="en-US" altLang="ko-KR" sz="6000" b="1" dirty="0"/>
              <a:t>?</a:t>
            </a:r>
            <a:endParaRPr lang="ko-KR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3142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0D588CDE-4145-4B34-8AA8-A80B1DD708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431" y="746246"/>
            <a:ext cx="6549137" cy="5201819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900C9D-984C-42A0-A352-F4D907B69493}"/>
              </a:ext>
            </a:extLst>
          </p:cNvPr>
          <p:cNvSpPr txBox="1"/>
          <p:nvPr/>
        </p:nvSpPr>
        <p:spPr>
          <a:xfrm>
            <a:off x="1865286" y="2875002"/>
            <a:ext cx="846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600" dirty="0">
                <a:solidFill>
                  <a:schemeClr val="tx2">
                    <a:lumMod val="60000"/>
                    <a:lumOff val="40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Shocking News</a:t>
            </a:r>
            <a:endParaRPr lang="ko-KR" altLang="en-US" sz="6600" dirty="0">
              <a:solidFill>
                <a:schemeClr val="tx2">
                  <a:lumMod val="60000"/>
                  <a:lumOff val="40000"/>
                </a:schemeClr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108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174225E4-4CEC-4243-A2EE-06E9A6CDE7CE}"/>
              </a:ext>
            </a:extLst>
          </p:cNvPr>
          <p:cNvGrpSpPr/>
          <p:nvPr/>
        </p:nvGrpSpPr>
        <p:grpSpPr>
          <a:xfrm>
            <a:off x="1259175" y="1299940"/>
            <a:ext cx="9673650" cy="4888738"/>
            <a:chOff x="917364" y="744806"/>
            <a:chExt cx="9673650" cy="4888738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41EE9D1B-24EE-4094-A37D-69F00FE61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364" y="744806"/>
              <a:ext cx="5178636" cy="4888738"/>
            </a:xfrm>
            <a:prstGeom prst="rect">
              <a:avLst/>
            </a:prstGeom>
          </p:spPr>
        </p:pic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052B3165-67CA-4E89-B000-92298CDB9DCD}"/>
                </a:ext>
              </a:extLst>
            </p:cNvPr>
            <p:cNvGrpSpPr/>
            <p:nvPr/>
          </p:nvGrpSpPr>
          <p:grpSpPr>
            <a:xfrm>
              <a:off x="1083580" y="974120"/>
              <a:ext cx="9507434" cy="4430110"/>
              <a:chOff x="1083580" y="974120"/>
              <a:chExt cx="9507434" cy="4430110"/>
            </a:xfrm>
          </p:grpSpPr>
          <p:pic>
            <p:nvPicPr>
              <p:cNvPr id="4" name="그림 3">
                <a:extLst>
                  <a:ext uri="{FF2B5EF4-FFF2-40B4-BE49-F238E27FC236}">
                    <a16:creationId xmlns:a16="http://schemas.microsoft.com/office/drawing/2014/main" id="{18F7C13A-8704-47C6-87A3-A815D29910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64072" y="974120"/>
                <a:ext cx="2926942" cy="4430110"/>
              </a:xfrm>
              <a:prstGeom prst="rect">
                <a:avLst/>
              </a:prstGeom>
              <a:noFill/>
              <a:ln w="76200">
                <a:solidFill>
                  <a:srgbClr val="C00000"/>
                </a:solidFill>
              </a:ln>
            </p:spPr>
          </p:pic>
          <p:sp>
            <p:nvSpPr>
              <p:cNvPr id="7" name="화살표: 오른쪽 6">
                <a:extLst>
                  <a:ext uri="{FF2B5EF4-FFF2-40B4-BE49-F238E27FC236}">
                    <a16:creationId xmlns:a16="http://schemas.microsoft.com/office/drawing/2014/main" id="{C836ABA8-59B7-421E-9BD1-A6F22B35E7DE}"/>
                  </a:ext>
                </a:extLst>
              </p:cNvPr>
              <p:cNvSpPr/>
              <p:nvPr/>
            </p:nvSpPr>
            <p:spPr>
              <a:xfrm>
                <a:off x="6296712" y="3429000"/>
                <a:ext cx="1166648" cy="557049"/>
              </a:xfrm>
              <a:prstGeom prst="rightArrow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EE0821D5-64A4-4393-8464-CF9666B04826}"/>
                  </a:ext>
                </a:extLst>
              </p:cNvPr>
              <p:cNvSpPr/>
              <p:nvPr/>
            </p:nvSpPr>
            <p:spPr>
              <a:xfrm>
                <a:off x="1083580" y="3048000"/>
                <a:ext cx="4979874" cy="2249213"/>
              </a:xfrm>
              <a:prstGeom prst="rect">
                <a:avLst/>
              </a:prstGeom>
              <a:noFill/>
              <a:ln w="889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FD34838-79FC-4BB0-B1CC-56B038D9940B}"/>
              </a:ext>
            </a:extLst>
          </p:cNvPr>
          <p:cNvSpPr txBox="1"/>
          <p:nvPr/>
        </p:nvSpPr>
        <p:spPr>
          <a:xfrm>
            <a:off x="1555531" y="536028"/>
            <a:ext cx="86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HY견고딕" panose="02030600000101010101" pitchFamily="18" charset="-127"/>
                <a:ea typeface="HY견고딕" panose="02030600000101010101" pitchFamily="18" charset="-127"/>
              </a:rPr>
              <a:t>개인정보보호 강화를 위한</a:t>
            </a:r>
            <a:r>
              <a:rPr lang="en-US" altLang="ko-KR" sz="28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3000" dirty="0">
                <a:solidFill>
                  <a:srgbClr val="C0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이용자 쿠키 추적 제한</a:t>
            </a:r>
          </a:p>
        </p:txBody>
      </p:sp>
    </p:spTree>
    <p:extLst>
      <p:ext uri="{BB962C8B-B14F-4D97-AF65-F5344CB8AC3E}">
        <p14:creationId xmlns:p14="http://schemas.microsoft.com/office/powerpoint/2010/main" val="299581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7F463E-837B-4DE3-BEAD-9EB24227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476" y="2287041"/>
            <a:ext cx="8177048" cy="1790976"/>
          </a:xfrm>
        </p:spPr>
        <p:txBody>
          <a:bodyPr/>
          <a:lstStyle/>
          <a:p>
            <a:pPr algn="dist"/>
            <a:r>
              <a:rPr lang="en-US" altLang="ko-KR" b="1" dirty="0"/>
              <a:t>“</a:t>
            </a:r>
            <a:r>
              <a:rPr lang="en-US" altLang="ko-KR" sz="8800" b="1" dirty="0"/>
              <a:t>CREATIVE</a:t>
            </a:r>
            <a:r>
              <a:rPr lang="en-US" altLang="ko-KR" b="1" dirty="0"/>
              <a:t>“</a:t>
            </a:r>
            <a:endParaRPr lang="ko-KR" altLang="en-US" b="1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9F238DA4-6817-4FCF-A01E-101AD4080B94}"/>
              </a:ext>
            </a:extLst>
          </p:cNvPr>
          <p:cNvSpPr txBox="1">
            <a:spLocks/>
          </p:cNvSpPr>
          <p:nvPr/>
        </p:nvSpPr>
        <p:spPr>
          <a:xfrm>
            <a:off x="4816365" y="4078017"/>
            <a:ext cx="2559269" cy="1790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en-US" altLang="ko-KR" sz="5400" b="1" dirty="0">
                <a:solidFill>
                  <a:srgbClr val="0070C0"/>
                </a:solidFill>
              </a:rPr>
              <a:t>HOW?</a:t>
            </a:r>
            <a:endParaRPr lang="ko-KR" alt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52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1F529C-5AD4-40D4-91DF-91B272F62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흥미를 돋우는 </a:t>
            </a:r>
            <a:r>
              <a:rPr lang="en-US" altLang="ko-K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ko-KR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첫 장면</a:t>
            </a:r>
            <a:r>
              <a:rPr lang="en-US" altLang="ko-K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ko-KR" alt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987828277_1673412222.1532.png">
            <a:extLst>
              <a:ext uri="{FF2B5EF4-FFF2-40B4-BE49-F238E27FC236}">
                <a16:creationId xmlns:a16="http://schemas.microsoft.com/office/drawing/2014/main" id="{374E7234-1E17-4C73-8734-36889EDABA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82" y="2249215"/>
            <a:ext cx="5049527" cy="292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987828277_1673412449.2056.png">
            <a:extLst>
              <a:ext uri="{FF2B5EF4-FFF2-40B4-BE49-F238E27FC236}">
                <a16:creationId xmlns:a16="http://schemas.microsoft.com/office/drawing/2014/main" id="{0AA6E062-CA1A-43EC-9C08-0E4DFD414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49214"/>
            <a:ext cx="5274878" cy="292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제목 1">
            <a:extLst>
              <a:ext uri="{FF2B5EF4-FFF2-40B4-BE49-F238E27FC236}">
                <a16:creationId xmlns:a16="http://schemas.microsoft.com/office/drawing/2014/main" id="{C7C32FF2-30BD-4E2D-8D75-99676637633F}"/>
              </a:ext>
            </a:extLst>
          </p:cNvPr>
          <p:cNvSpPr txBox="1">
            <a:spLocks/>
          </p:cNvSpPr>
          <p:nvPr/>
        </p:nvSpPr>
        <p:spPr>
          <a:xfrm>
            <a:off x="2330046" y="4984013"/>
            <a:ext cx="1741397" cy="1101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2800" b="1" dirty="0"/>
              <a:t>A</a:t>
            </a:r>
            <a:endParaRPr lang="ko-KR" altLang="en-US" sz="2800" b="1" dirty="0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0555E04A-BA6E-4FCE-A87A-6A4E3B29A9D4}"/>
              </a:ext>
            </a:extLst>
          </p:cNvPr>
          <p:cNvSpPr txBox="1">
            <a:spLocks/>
          </p:cNvSpPr>
          <p:nvPr/>
        </p:nvSpPr>
        <p:spPr>
          <a:xfrm>
            <a:off x="7862740" y="4984013"/>
            <a:ext cx="1741397" cy="1101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2800" b="1" dirty="0"/>
              <a:t>B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056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ADFDA8-8BB8-4E8B-BC0C-812FDB2EA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70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ko-KR" sz="3800" b="1" dirty="0"/>
              <a:t>2. </a:t>
            </a:r>
            <a:r>
              <a:rPr lang="ko-KR" altLang="en-US" sz="3800" b="1" dirty="0"/>
              <a:t>쓸데없이 긴</a:t>
            </a:r>
            <a:r>
              <a:rPr lang="en-US" altLang="ko-KR" sz="3800" b="1" dirty="0"/>
              <a:t> </a:t>
            </a:r>
            <a:r>
              <a:rPr lang="ko-KR" altLang="en-US" sz="3800" b="1" dirty="0"/>
              <a:t>건</a:t>
            </a:r>
            <a:r>
              <a:rPr lang="en-US" altLang="ko-KR" sz="3800" b="1" dirty="0"/>
              <a:t> </a:t>
            </a:r>
            <a:r>
              <a:rPr lang="en-US" altLang="ko-KR" b="1" dirty="0">
                <a:solidFill>
                  <a:srgbClr val="C00000"/>
                </a:solidFill>
              </a:rPr>
              <a:t>NO</a:t>
            </a:r>
            <a:r>
              <a:rPr lang="en-US" altLang="ko-KR" sz="3800" b="1" dirty="0"/>
              <a:t>, </a:t>
            </a:r>
            <a:br>
              <a:rPr lang="en-US" altLang="ko-KR" sz="3800" b="1" dirty="0"/>
            </a:br>
            <a:r>
              <a:rPr lang="en-US" altLang="ko-KR" sz="3800" b="1" dirty="0"/>
              <a:t>                                 </a:t>
            </a:r>
            <a:r>
              <a:rPr lang="ko-KR" altLang="en-US" sz="3800" b="1" dirty="0"/>
              <a:t>간략하고 함축적으로 </a:t>
            </a:r>
            <a:r>
              <a:rPr lang="en-US" altLang="ko-KR" sz="3800" b="1" dirty="0"/>
              <a:t>!</a:t>
            </a:r>
            <a:endParaRPr lang="ko-KR" altLang="en-US" sz="3800" b="1" dirty="0"/>
          </a:p>
        </p:txBody>
      </p:sp>
      <p:pic>
        <p:nvPicPr>
          <p:cNvPr id="2050" name="Picture 2" descr="f376323f6fa6d764b1ad42e818ca4a3d_1669082822446.jpg">
            <a:extLst>
              <a:ext uri="{FF2B5EF4-FFF2-40B4-BE49-F238E27FC236}">
                <a16:creationId xmlns:a16="http://schemas.microsoft.com/office/drawing/2014/main" id="{B783EBA0-0955-4F3A-9046-AAE1EF4308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133" y="1920766"/>
            <a:ext cx="6495394" cy="365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제목 1">
            <a:extLst>
              <a:ext uri="{FF2B5EF4-FFF2-40B4-BE49-F238E27FC236}">
                <a16:creationId xmlns:a16="http://schemas.microsoft.com/office/drawing/2014/main" id="{701C01D6-1542-4F41-B240-F8E545A470F6}"/>
              </a:ext>
            </a:extLst>
          </p:cNvPr>
          <p:cNvSpPr txBox="1">
            <a:spLocks/>
          </p:cNvSpPr>
          <p:nvPr/>
        </p:nvSpPr>
        <p:spPr>
          <a:xfrm>
            <a:off x="2674133" y="5574426"/>
            <a:ext cx="6495394" cy="478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ko-KR" sz="1500" dirty="0"/>
              <a:t>(</a:t>
            </a:r>
            <a:r>
              <a:rPr lang="ko-KR" altLang="en-US" sz="1500" dirty="0"/>
              <a:t>출처</a:t>
            </a:r>
            <a:r>
              <a:rPr lang="en-US" altLang="ko-KR" sz="1500" dirty="0"/>
              <a:t>:https://www.i-boss.co.kr/ab-2222-1212&amp;category_1=&amp;category_2=)</a:t>
            </a:r>
            <a:endParaRPr lang="ko-KR" alt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112806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9604F9-9F75-49E2-BC6A-5B152C06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/>
              <a:t>3. </a:t>
            </a:r>
            <a:r>
              <a:rPr lang="ko-KR" altLang="en-US" sz="4000" b="1" dirty="0"/>
              <a:t>진짜보다 진짜같은 </a:t>
            </a:r>
            <a:r>
              <a:rPr lang="en-US" altLang="ko-KR" sz="4000" b="1" dirty="0"/>
              <a:t>! </a:t>
            </a:r>
            <a:r>
              <a:rPr lang="en-US" altLang="ko-KR" sz="4800" b="1" dirty="0">
                <a:solidFill>
                  <a:srgbClr val="C00000"/>
                </a:solidFill>
              </a:rPr>
              <a:t>REAL</a:t>
            </a:r>
            <a:r>
              <a:rPr lang="en-US" altLang="ko-KR" sz="4000" b="1" dirty="0"/>
              <a:t> </a:t>
            </a:r>
            <a:r>
              <a:rPr lang="ko-KR" altLang="en-US" sz="4000" b="1" dirty="0"/>
              <a:t>그 자체</a:t>
            </a:r>
            <a:r>
              <a:rPr lang="en-US" altLang="ko-KR" sz="4000" b="1" dirty="0"/>
              <a:t>.</a:t>
            </a:r>
            <a:endParaRPr lang="ko-KR" altLang="en-US" sz="4000" b="1" dirty="0"/>
          </a:p>
        </p:txBody>
      </p:sp>
      <p:pic>
        <p:nvPicPr>
          <p:cNvPr id="3074" name="Picture 2" descr="987828277_1673410132.6042.png">
            <a:extLst>
              <a:ext uri="{FF2B5EF4-FFF2-40B4-BE49-F238E27FC236}">
                <a16:creationId xmlns:a16="http://schemas.microsoft.com/office/drawing/2014/main" id="{DBD85E78-4E65-48FA-A5A3-972D8CAB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709" y="1794951"/>
            <a:ext cx="2912836" cy="48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987828277_1673410448.8891.png">
            <a:extLst>
              <a:ext uri="{FF2B5EF4-FFF2-40B4-BE49-F238E27FC236}">
                <a16:creationId xmlns:a16="http://schemas.microsoft.com/office/drawing/2014/main" id="{2E20D587-8FEE-4621-ACB8-ABC5881B9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41" y="1794952"/>
            <a:ext cx="2939146" cy="48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27A643A7-6353-4FE0-B885-02B374C63D99}"/>
              </a:ext>
            </a:extLst>
          </p:cNvPr>
          <p:cNvGrpSpPr/>
          <p:nvPr/>
        </p:nvGrpSpPr>
        <p:grpSpPr>
          <a:xfrm>
            <a:off x="1335729" y="3569981"/>
            <a:ext cx="3040328" cy="795191"/>
            <a:chOff x="1335729" y="3569981"/>
            <a:chExt cx="3040328" cy="795191"/>
          </a:xfrm>
        </p:grpSpPr>
        <p:sp>
          <p:nvSpPr>
            <p:cNvPr id="4" name="타원 3">
              <a:extLst>
                <a:ext uri="{FF2B5EF4-FFF2-40B4-BE49-F238E27FC236}">
                  <a16:creationId xmlns:a16="http://schemas.microsoft.com/office/drawing/2014/main" id="{D5B56F1B-A4F0-4EC5-9954-88E4DBCDAD3D}"/>
                </a:ext>
              </a:extLst>
            </p:cNvPr>
            <p:cNvSpPr/>
            <p:nvPr/>
          </p:nvSpPr>
          <p:spPr>
            <a:xfrm>
              <a:off x="2623457" y="4093029"/>
              <a:ext cx="1752600" cy="272143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" name="연결선: 구부러짐 9">
              <a:extLst>
                <a:ext uri="{FF2B5EF4-FFF2-40B4-BE49-F238E27FC236}">
                  <a16:creationId xmlns:a16="http://schemas.microsoft.com/office/drawing/2014/main" id="{A35090BB-37D7-4B15-9EE8-D50830975532}"/>
                </a:ext>
              </a:extLst>
            </p:cNvPr>
            <p:cNvCxnSpPr>
              <a:cxnSpLocks/>
              <a:stCxn id="4" idx="2"/>
              <a:endCxn id="13" idx="2"/>
            </p:cNvCxnSpPr>
            <p:nvPr/>
          </p:nvCxnSpPr>
          <p:spPr>
            <a:xfrm rot="10800000">
              <a:off x="1335729" y="3569981"/>
              <a:ext cx="1287729" cy="659121"/>
            </a:xfrm>
            <a:prstGeom prst="curvedConnector2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F1DEA50-81BC-4A70-9A16-475757AD8C65}"/>
              </a:ext>
            </a:extLst>
          </p:cNvPr>
          <p:cNvSpPr txBox="1"/>
          <p:nvPr/>
        </p:nvSpPr>
        <p:spPr>
          <a:xfrm>
            <a:off x="29003" y="2667000"/>
            <a:ext cx="2613449" cy="90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C00000"/>
                </a:solidFill>
              </a:rPr>
              <a:t>“ </a:t>
            </a:r>
            <a:r>
              <a:rPr lang="ko-KR" altLang="en-US" b="1" dirty="0">
                <a:solidFill>
                  <a:srgbClr val="C00000"/>
                </a:solidFill>
              </a:rPr>
              <a:t>맛있게 </a:t>
            </a:r>
            <a:r>
              <a:rPr lang="ko-KR" altLang="en-US" b="1" dirty="0" err="1">
                <a:solidFill>
                  <a:srgbClr val="C00000"/>
                </a:solidFill>
              </a:rPr>
              <a:t>식단하는법</a:t>
            </a:r>
            <a:r>
              <a:rPr lang="en-US" altLang="ko-KR" b="1" dirty="0">
                <a:solidFill>
                  <a:srgbClr val="C00000"/>
                </a:solidFill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C00000"/>
                </a:solidFill>
              </a:rPr>
              <a:t>               </a:t>
            </a:r>
            <a:r>
              <a:rPr lang="ko-KR" altLang="en-US" b="1" dirty="0" err="1">
                <a:solidFill>
                  <a:srgbClr val="C00000"/>
                </a:solidFill>
              </a:rPr>
              <a:t>바로이거</a:t>
            </a:r>
            <a:r>
              <a:rPr lang="en-US" altLang="ko-KR" b="1" dirty="0">
                <a:solidFill>
                  <a:srgbClr val="C00000"/>
                </a:solidFill>
              </a:rPr>
              <a:t>!</a:t>
            </a:r>
            <a:r>
              <a:rPr lang="ko-KR" altLang="en-US" b="1" dirty="0">
                <a:solidFill>
                  <a:srgbClr val="C00000"/>
                </a:solidFill>
              </a:rPr>
              <a:t> </a:t>
            </a:r>
            <a:r>
              <a:rPr lang="en-US" altLang="ko-KR" b="1" dirty="0">
                <a:solidFill>
                  <a:srgbClr val="C00000"/>
                </a:solidFill>
              </a:rPr>
              <a:t>“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18033DB7-DA24-449F-BFDD-64959F0BB423}"/>
              </a:ext>
            </a:extLst>
          </p:cNvPr>
          <p:cNvGrpSpPr/>
          <p:nvPr/>
        </p:nvGrpSpPr>
        <p:grpSpPr>
          <a:xfrm>
            <a:off x="6756314" y="4299864"/>
            <a:ext cx="4098531" cy="2193011"/>
            <a:chOff x="6756314" y="4299864"/>
            <a:chExt cx="4098531" cy="2193011"/>
          </a:xfrm>
        </p:grpSpPr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C947D079-BD50-4044-9A1C-8FACC8C1E801}"/>
                </a:ext>
              </a:extLst>
            </p:cNvPr>
            <p:cNvSpPr/>
            <p:nvPr/>
          </p:nvSpPr>
          <p:spPr>
            <a:xfrm>
              <a:off x="6756314" y="4831490"/>
              <a:ext cx="2345873" cy="1661385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" name="연결선: 구부러짐 18">
              <a:extLst>
                <a:ext uri="{FF2B5EF4-FFF2-40B4-BE49-F238E27FC236}">
                  <a16:creationId xmlns:a16="http://schemas.microsoft.com/office/drawing/2014/main" id="{2E745694-F61B-4DA6-8EBF-8F428DA687D3}"/>
                </a:ext>
              </a:extLst>
            </p:cNvPr>
            <p:cNvCxnSpPr>
              <a:cxnSpLocks/>
              <a:stCxn id="18" idx="6"/>
              <a:endCxn id="24" idx="2"/>
            </p:cNvCxnSpPr>
            <p:nvPr/>
          </p:nvCxnSpPr>
          <p:spPr>
            <a:xfrm flipV="1">
              <a:off x="9102187" y="4299864"/>
              <a:ext cx="1752658" cy="1362319"/>
            </a:xfrm>
            <a:prstGeom prst="curvedConnector2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BA67665-CA5D-4A9F-8B35-8A420C79B0F6}"/>
              </a:ext>
            </a:extLst>
          </p:cNvPr>
          <p:cNvSpPr txBox="1"/>
          <p:nvPr/>
        </p:nvSpPr>
        <p:spPr>
          <a:xfrm>
            <a:off x="9907788" y="3430074"/>
            <a:ext cx="1894113" cy="869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C00000"/>
                </a:solidFill>
              </a:rPr>
              <a:t>활용법 영상으로 </a:t>
            </a:r>
            <a:endParaRPr lang="en-US" altLang="ko-KR" b="1" dirty="0">
              <a:solidFill>
                <a:srgbClr val="C0000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srgbClr val="C00000"/>
                </a:solidFill>
              </a:rPr>
              <a:t>“</a:t>
            </a:r>
            <a:r>
              <a:rPr lang="ko-KR" altLang="en-US" b="1" dirty="0">
                <a:solidFill>
                  <a:srgbClr val="C00000"/>
                </a:solidFill>
              </a:rPr>
              <a:t>장점 강조</a:t>
            </a:r>
            <a:r>
              <a:rPr lang="en-US" altLang="ko-KR" b="1" dirty="0">
                <a:solidFill>
                  <a:srgbClr val="C00000"/>
                </a:solidFill>
              </a:rPr>
              <a:t>”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1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24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1115</Words>
  <Application>Microsoft Office PowerPoint</Application>
  <PresentationFormat>와이드스크린</PresentationFormat>
  <Paragraphs>120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HY견고딕</vt:lpstr>
      <vt:lpstr>맑은 고딕</vt:lpstr>
      <vt:lpstr>휴먼둥근헤드라인</vt:lpstr>
      <vt:lpstr>휴먼모음T</vt:lpstr>
      <vt:lpstr>Arial</vt:lpstr>
      <vt:lpstr>Office 테마</vt:lpstr>
      <vt:lpstr>광고 소재 – SNS편</vt:lpstr>
      <vt:lpstr>내 광고소재,        뭐가 문제일까? </vt:lpstr>
      <vt:lpstr>Targeting 효과. .</vt:lpstr>
      <vt:lpstr>PowerPoint 프레젠테이션</vt:lpstr>
      <vt:lpstr>PowerPoint 프레젠테이션</vt:lpstr>
      <vt:lpstr>“CREATIVE“</vt:lpstr>
      <vt:lpstr>1. 흥미를 돋우는 “첫 장면”</vt:lpstr>
      <vt:lpstr>2. 쓸데없이 긴 건 NO,                                   간략하고 함축적으로 !</vt:lpstr>
      <vt:lpstr>3. 진짜보다 진짜같은 ! REAL 그 자체.</vt:lpstr>
      <vt:lpstr>3. 진짜보다 진짜같은 ! REAL 그 자체.</vt:lpstr>
      <vt:lpstr>PowerPoint 프레젠테이션</vt:lpstr>
      <vt:lpstr> 광고컨설팅본부 4팀 최조원 AE Tel. 02 6049 4294 Mobile. 010.4022.5279 E-mail. cjw98@ampm.co.kr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내 광고소재,        뭐가 문제일까? – SNS편</dc:title>
  <dc:creator>ampm</dc:creator>
  <cp:lastModifiedBy>ampm</cp:lastModifiedBy>
  <cp:revision>33</cp:revision>
  <dcterms:created xsi:type="dcterms:W3CDTF">2023-01-11T04:58:23Z</dcterms:created>
  <dcterms:modified xsi:type="dcterms:W3CDTF">2023-01-11T09:43:34Z</dcterms:modified>
</cp:coreProperties>
</file>